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6"/>
    <p:sldId id="257" r:id="rId17"/>
    <p:sldId id="258" r:id="rId18"/>
    <p:sldId id="259" r:id="rId19"/>
    <p:sldId id="260" r:id="rId2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ssistant Regular" charset="1" panose="00000500000000000000"/>
      <p:regular r:id="rId10"/>
    </p:embeddedFont>
    <p:embeddedFont>
      <p:font typeface="Assistant Regular Bold" charset="1" panose="00000700000000000000"/>
      <p:regular r:id="rId11"/>
    </p:embeddedFont>
    <p:embeddedFont>
      <p:font typeface="Assistant Bold" charset="1" panose="00000800000000000000"/>
      <p:regular r:id="rId12"/>
    </p:embeddedFont>
    <p:embeddedFont>
      <p:font typeface="Assistant Bold Bold" charset="1" panose="00000900000000000000"/>
      <p:regular r:id="rId13"/>
    </p:embeddedFont>
    <p:embeddedFont>
      <p:font typeface="Cormorant Garamond Bold" charset="1" panose="00000800000000000000"/>
      <p:regular r:id="rId14"/>
    </p:embeddedFont>
    <p:embeddedFont>
      <p:font typeface="Cormorant Garamond Bold Italics" charset="1" panose="000008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slides/slide1.xml" Type="http://schemas.openxmlformats.org/officeDocument/2006/relationships/slide"/><Relationship Id="rId17" Target="slides/slide2.xml" Type="http://schemas.openxmlformats.org/officeDocument/2006/relationships/slide"/><Relationship Id="rId18" Target="slides/slide3.xml" Type="http://schemas.openxmlformats.org/officeDocument/2006/relationships/slide"/><Relationship Id="rId19" Target="slides/slide4.xml" Type="http://schemas.openxmlformats.org/officeDocument/2006/relationships/slide"/><Relationship Id="rId2" Target="presProps.xml" Type="http://schemas.openxmlformats.org/officeDocument/2006/relationships/presProps"/><Relationship Id="rId20" Target="slides/slide5.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2EFE5"/>
        </a:solidFill>
      </p:bgPr>
    </p:bg>
    <p:spTree>
      <p:nvGrpSpPr>
        <p:cNvPr id="1" name=""/>
        <p:cNvGrpSpPr/>
        <p:nvPr/>
      </p:nvGrpSpPr>
      <p:grpSpPr>
        <a:xfrm>
          <a:off x="0" y="0"/>
          <a:ext cx="0" cy="0"/>
          <a:chOff x="0" y="0"/>
          <a:chExt cx="0" cy="0"/>
        </a:xfrm>
      </p:grpSpPr>
      <p:sp>
        <p:nvSpPr>
          <p:cNvPr name="AutoShape 2" id="2"/>
          <p:cNvSpPr/>
          <p:nvPr/>
        </p:nvSpPr>
        <p:spPr>
          <a:xfrm rot="0">
            <a:off x="0" y="0"/>
            <a:ext cx="9144000" cy="10349781"/>
          </a:xfrm>
          <a:prstGeom prst="rect">
            <a:avLst/>
          </a:prstGeom>
          <a:solidFill>
            <a:srgbClr val="D4C0AB"/>
          </a:solidFill>
        </p:spPr>
      </p:sp>
      <p:sp>
        <p:nvSpPr>
          <p:cNvPr name="AutoShape 3" id="3"/>
          <p:cNvSpPr/>
          <p:nvPr/>
        </p:nvSpPr>
        <p:spPr>
          <a:xfrm rot="0">
            <a:off x="6934200" y="9229725"/>
            <a:ext cx="9182100" cy="28575"/>
          </a:xfrm>
          <a:prstGeom prst="rect">
            <a:avLst/>
          </a:prstGeom>
          <a:solidFill>
            <a:srgbClr val="342D29"/>
          </a:solidFill>
        </p:spPr>
      </p:sp>
      <p:sp>
        <p:nvSpPr>
          <p:cNvPr name="AutoShape 4" id="4"/>
          <p:cNvSpPr/>
          <p:nvPr/>
        </p:nvSpPr>
        <p:spPr>
          <a:xfrm rot="0">
            <a:off x="1110945" y="5651493"/>
            <a:ext cx="197461" cy="1905000"/>
          </a:xfrm>
          <a:prstGeom prst="rect">
            <a:avLst/>
          </a:prstGeom>
          <a:solidFill>
            <a:srgbClr val="342D29"/>
          </a:solidFill>
        </p:spPr>
      </p:sp>
      <p:pic>
        <p:nvPicPr>
          <p:cNvPr name="Picture 5" id="5"/>
          <p:cNvPicPr>
            <a:picLocks noChangeAspect="true"/>
          </p:cNvPicPr>
          <p:nvPr/>
        </p:nvPicPr>
        <p:blipFill>
          <a:blip r:embed="rId2"/>
          <a:srcRect l="1180" t="26278" r="30817" b="1953"/>
          <a:stretch>
            <a:fillRect/>
          </a:stretch>
        </p:blipFill>
        <p:spPr>
          <a:xfrm flipH="false" flipV="false" rot="0">
            <a:off x="2919890" y="1650252"/>
            <a:ext cx="8415400" cy="5906242"/>
          </a:xfrm>
          <a:prstGeom prst="rect">
            <a:avLst/>
          </a:prstGeom>
        </p:spPr>
      </p:pic>
      <p:sp>
        <p:nvSpPr>
          <p:cNvPr name="TextBox 6" id="6"/>
          <p:cNvSpPr txBox="true"/>
          <p:nvPr/>
        </p:nvSpPr>
        <p:spPr>
          <a:xfrm rot="-5400000">
            <a:off x="-847725" y="2958508"/>
            <a:ext cx="4114800" cy="361950"/>
          </a:xfrm>
          <a:prstGeom prst="rect">
            <a:avLst/>
          </a:prstGeom>
        </p:spPr>
        <p:txBody>
          <a:bodyPr anchor="t" rtlCol="false" tIns="0" lIns="0" bIns="0" rIns="0">
            <a:spAutoFit/>
          </a:bodyPr>
          <a:lstStyle/>
          <a:p>
            <a:pPr algn="r">
              <a:lnSpc>
                <a:spcPts val="2879"/>
              </a:lnSpc>
            </a:pPr>
            <a:r>
              <a:rPr lang="en-US" sz="2400">
                <a:solidFill>
                  <a:srgbClr val="342D29"/>
                </a:solidFill>
                <a:latin typeface="Cormorant Garamond Bold Bold"/>
              </a:rPr>
              <a:t>Utadeo 2020</a:t>
            </a:r>
          </a:p>
        </p:txBody>
      </p:sp>
      <p:sp>
        <p:nvSpPr>
          <p:cNvPr name="TextBox 7" id="7"/>
          <p:cNvSpPr txBox="true"/>
          <p:nvPr/>
        </p:nvSpPr>
        <p:spPr>
          <a:xfrm rot="0">
            <a:off x="12884024" y="1047750"/>
            <a:ext cx="4375276" cy="401395"/>
          </a:xfrm>
          <a:prstGeom prst="rect">
            <a:avLst/>
          </a:prstGeom>
        </p:spPr>
        <p:txBody>
          <a:bodyPr anchor="t" rtlCol="false" tIns="0" lIns="0" bIns="0" rIns="0">
            <a:spAutoFit/>
          </a:bodyPr>
          <a:lstStyle/>
          <a:p>
            <a:pPr algn="r">
              <a:lnSpc>
                <a:spcPts val="3108"/>
              </a:lnSpc>
            </a:pPr>
            <a:r>
              <a:rPr lang="en-US" sz="2800">
                <a:solidFill>
                  <a:srgbClr val="342D29"/>
                </a:solidFill>
                <a:latin typeface="Cormorant Garamond Bold"/>
              </a:rPr>
              <a:t>TALLER III</a:t>
            </a:r>
          </a:p>
        </p:txBody>
      </p:sp>
      <p:sp>
        <p:nvSpPr>
          <p:cNvPr name="TextBox 8" id="8"/>
          <p:cNvSpPr txBox="true"/>
          <p:nvPr/>
        </p:nvSpPr>
        <p:spPr>
          <a:xfrm rot="0">
            <a:off x="16561422" y="8922385"/>
            <a:ext cx="697878" cy="361950"/>
          </a:xfrm>
          <a:prstGeom prst="rect">
            <a:avLst/>
          </a:prstGeom>
        </p:spPr>
        <p:txBody>
          <a:bodyPr anchor="t" rtlCol="false" tIns="0" lIns="0" bIns="0" rIns="0">
            <a:spAutoFit/>
          </a:bodyPr>
          <a:lstStyle/>
          <a:p>
            <a:pPr algn="r">
              <a:lnSpc>
                <a:spcPts val="2879"/>
              </a:lnSpc>
            </a:pPr>
            <a:r>
              <a:rPr lang="en-US" sz="2400">
                <a:solidFill>
                  <a:srgbClr val="342D29"/>
                </a:solidFill>
                <a:latin typeface="Assistant Bold Bold"/>
              </a:rPr>
              <a:t>01</a:t>
            </a:r>
          </a:p>
        </p:txBody>
      </p:sp>
      <p:grpSp>
        <p:nvGrpSpPr>
          <p:cNvPr name="Group 9" id="9"/>
          <p:cNvGrpSpPr/>
          <p:nvPr/>
        </p:nvGrpSpPr>
        <p:grpSpPr>
          <a:xfrm rot="0">
            <a:off x="2919890" y="1650252"/>
            <a:ext cx="8415400" cy="5906242"/>
            <a:chOff x="0" y="0"/>
            <a:chExt cx="1957100" cy="1373566"/>
          </a:xfrm>
        </p:grpSpPr>
        <p:sp>
          <p:nvSpPr>
            <p:cNvPr name="Freeform 10" id="10"/>
            <p:cNvSpPr/>
            <p:nvPr/>
          </p:nvSpPr>
          <p:spPr>
            <a:xfrm>
              <a:off x="0" y="0"/>
              <a:ext cx="1957100" cy="1373566"/>
            </a:xfrm>
            <a:custGeom>
              <a:avLst/>
              <a:gdLst/>
              <a:ahLst/>
              <a:cxnLst/>
              <a:rect r="r" b="b" t="t" l="l"/>
              <a:pathLst>
                <a:path h="1373566" w="1957100">
                  <a:moveTo>
                    <a:pt x="0" y="0"/>
                  </a:moveTo>
                  <a:lnTo>
                    <a:pt x="1957100" y="0"/>
                  </a:lnTo>
                  <a:lnTo>
                    <a:pt x="1957100" y="1373566"/>
                  </a:lnTo>
                  <a:lnTo>
                    <a:pt x="0" y="1373566"/>
                  </a:lnTo>
                  <a:close/>
                </a:path>
              </a:pathLst>
            </a:custGeom>
            <a:solidFill>
              <a:srgbClr val="F2EFE5">
                <a:alpha val="49803"/>
              </a:srgbClr>
            </a:solidFill>
          </p:spPr>
        </p:sp>
      </p:grpSp>
      <p:sp>
        <p:nvSpPr>
          <p:cNvPr name="TextBox 11" id="11"/>
          <p:cNvSpPr txBox="true"/>
          <p:nvPr/>
        </p:nvSpPr>
        <p:spPr>
          <a:xfrm rot="0">
            <a:off x="9391250" y="3604661"/>
            <a:ext cx="7868050" cy="3317796"/>
          </a:xfrm>
          <a:prstGeom prst="rect">
            <a:avLst/>
          </a:prstGeom>
        </p:spPr>
        <p:txBody>
          <a:bodyPr anchor="t" rtlCol="false" tIns="0" lIns="0" bIns="0" rIns="0">
            <a:spAutoFit/>
          </a:bodyPr>
          <a:lstStyle/>
          <a:p>
            <a:pPr algn="r">
              <a:lnSpc>
                <a:spcPts val="12960"/>
              </a:lnSpc>
            </a:pPr>
            <a:r>
              <a:rPr lang="en-US" sz="12000" spc="-300">
                <a:solidFill>
                  <a:srgbClr val="342D29"/>
                </a:solidFill>
                <a:latin typeface="Cormorant Garamond Bold Bold"/>
              </a:rPr>
              <a:t>Café Colombiano</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2EFE5"/>
        </a:solidFill>
      </p:bgPr>
    </p:bg>
    <p:spTree>
      <p:nvGrpSpPr>
        <p:cNvPr id="1" name=""/>
        <p:cNvGrpSpPr/>
        <p:nvPr/>
      </p:nvGrpSpPr>
      <p:grpSpPr>
        <a:xfrm>
          <a:off x="0" y="0"/>
          <a:ext cx="0" cy="0"/>
          <a:chOff x="0" y="0"/>
          <a:chExt cx="0" cy="0"/>
        </a:xfrm>
      </p:grpSpPr>
      <p:sp>
        <p:nvSpPr>
          <p:cNvPr name="AutoShape 2" id="2"/>
          <p:cNvSpPr/>
          <p:nvPr/>
        </p:nvSpPr>
        <p:spPr>
          <a:xfrm rot="0">
            <a:off x="2455196" y="2819400"/>
            <a:ext cx="4343400" cy="8310205"/>
          </a:xfrm>
          <a:prstGeom prst="rect">
            <a:avLst/>
          </a:prstGeom>
          <a:solidFill>
            <a:srgbClr val="D4C0AB"/>
          </a:solidFill>
        </p:spPr>
      </p:sp>
      <p:sp>
        <p:nvSpPr>
          <p:cNvPr name="TextBox 3" id="3"/>
          <p:cNvSpPr txBox="true"/>
          <p:nvPr/>
        </p:nvSpPr>
        <p:spPr>
          <a:xfrm rot="0">
            <a:off x="7478770" y="3838575"/>
            <a:ext cx="9780530" cy="4443730"/>
          </a:xfrm>
          <a:prstGeom prst="rect">
            <a:avLst/>
          </a:prstGeom>
        </p:spPr>
        <p:txBody>
          <a:bodyPr anchor="t" rtlCol="false" tIns="0" lIns="0" bIns="0" rIns="0">
            <a:spAutoFit/>
          </a:bodyPr>
          <a:lstStyle/>
          <a:p>
            <a:pPr algn="r">
              <a:lnSpc>
                <a:spcPts val="7039"/>
              </a:lnSpc>
            </a:pPr>
            <a:r>
              <a:rPr lang="en-US" sz="6400">
                <a:solidFill>
                  <a:srgbClr val="342D29"/>
                </a:solidFill>
                <a:latin typeface="Cormorant Garamond Bold"/>
              </a:rPr>
              <a:t>¿Cual es la pregunta que se quiere resolver?</a:t>
            </a:r>
          </a:p>
          <a:p>
            <a:pPr algn="r">
              <a:lnSpc>
                <a:spcPts val="7040"/>
              </a:lnSpc>
            </a:pPr>
          </a:p>
          <a:p>
            <a:pPr algn="r">
              <a:lnSpc>
                <a:spcPts val="7039"/>
              </a:lnSpc>
            </a:pPr>
            <a:r>
              <a:rPr lang="en-US" sz="6400">
                <a:solidFill>
                  <a:srgbClr val="342D29"/>
                </a:solidFill>
                <a:latin typeface="Cormorant Garamond Bold"/>
              </a:rPr>
              <a:t>¿Cual es la historia que se va a</a:t>
            </a:r>
          </a:p>
          <a:p>
            <a:pPr algn="r">
              <a:lnSpc>
                <a:spcPts val="7040"/>
              </a:lnSpc>
            </a:pPr>
            <a:r>
              <a:rPr lang="en-US" sz="6400">
                <a:solidFill>
                  <a:srgbClr val="342D29"/>
                </a:solidFill>
                <a:latin typeface="Cormorant Garamond Bold"/>
              </a:rPr>
              <a:t> contar?</a:t>
            </a:r>
          </a:p>
        </p:txBody>
      </p:sp>
      <p:sp>
        <p:nvSpPr>
          <p:cNvPr name="TextBox 4" id="4"/>
          <p:cNvSpPr txBox="true"/>
          <p:nvPr/>
        </p:nvSpPr>
        <p:spPr>
          <a:xfrm rot="0">
            <a:off x="1028700" y="990600"/>
            <a:ext cx="7049792" cy="547370"/>
          </a:xfrm>
          <a:prstGeom prst="rect">
            <a:avLst/>
          </a:prstGeom>
        </p:spPr>
        <p:txBody>
          <a:bodyPr anchor="t" rtlCol="false" tIns="0" lIns="0" bIns="0" rIns="0">
            <a:spAutoFit/>
          </a:bodyPr>
          <a:lstStyle/>
          <a:p>
            <a:pPr>
              <a:lnSpc>
                <a:spcPts val="4420"/>
              </a:lnSpc>
            </a:pPr>
            <a:r>
              <a:rPr lang="en-US" sz="3400" spc="204">
                <a:solidFill>
                  <a:srgbClr val="342D29"/>
                </a:solidFill>
                <a:latin typeface="Assistant Regular"/>
              </a:rPr>
              <a:t>PREGUNTAS</a:t>
            </a:r>
          </a:p>
        </p:txBody>
      </p:sp>
      <p:sp>
        <p:nvSpPr>
          <p:cNvPr name="TextBox 5" id="5"/>
          <p:cNvSpPr txBox="true"/>
          <p:nvPr/>
        </p:nvSpPr>
        <p:spPr>
          <a:xfrm rot="-5400000">
            <a:off x="-850106" y="7022306"/>
            <a:ext cx="4114800" cy="357188"/>
          </a:xfrm>
          <a:prstGeom prst="rect">
            <a:avLst/>
          </a:prstGeom>
        </p:spPr>
        <p:txBody>
          <a:bodyPr anchor="t" rtlCol="false" tIns="0" lIns="0" bIns="0" rIns="0">
            <a:spAutoFit/>
          </a:bodyPr>
          <a:lstStyle/>
          <a:p>
            <a:pPr>
              <a:lnSpc>
                <a:spcPts val="2879"/>
              </a:lnSpc>
            </a:pPr>
            <a:r>
              <a:rPr lang="en-US" sz="2400">
                <a:solidFill>
                  <a:srgbClr val="342D29"/>
                </a:solidFill>
                <a:latin typeface="Cormorant Garamond Bold Bold"/>
              </a:rPr>
              <a:t>Utadeo 2020</a:t>
            </a:r>
          </a:p>
        </p:txBody>
      </p:sp>
      <p:sp>
        <p:nvSpPr>
          <p:cNvPr name="AutoShape 6" id="6"/>
          <p:cNvSpPr/>
          <p:nvPr/>
        </p:nvSpPr>
        <p:spPr>
          <a:xfrm rot="0">
            <a:off x="1110945" y="2819400"/>
            <a:ext cx="197461" cy="1905000"/>
          </a:xfrm>
          <a:prstGeom prst="rect">
            <a:avLst/>
          </a:prstGeom>
          <a:solidFill>
            <a:srgbClr val="342D29"/>
          </a:solidFill>
        </p:spPr>
      </p:sp>
      <p:sp>
        <p:nvSpPr>
          <p:cNvPr name="AutoShape 7" id="7"/>
          <p:cNvSpPr/>
          <p:nvPr/>
        </p:nvSpPr>
        <p:spPr>
          <a:xfrm rot="0">
            <a:off x="8893860" y="1028700"/>
            <a:ext cx="6972300" cy="30162"/>
          </a:xfrm>
          <a:prstGeom prst="rect">
            <a:avLst/>
          </a:prstGeom>
          <a:solidFill>
            <a:srgbClr val="342D29"/>
          </a:solidFill>
        </p:spPr>
      </p:sp>
      <p:sp>
        <p:nvSpPr>
          <p:cNvPr name="TextBox 8" id="8"/>
          <p:cNvSpPr txBox="true"/>
          <p:nvPr/>
        </p:nvSpPr>
        <p:spPr>
          <a:xfrm rot="0">
            <a:off x="16561422" y="1028700"/>
            <a:ext cx="697878" cy="357188"/>
          </a:xfrm>
          <a:prstGeom prst="rect">
            <a:avLst/>
          </a:prstGeom>
        </p:spPr>
        <p:txBody>
          <a:bodyPr anchor="t" rtlCol="false" tIns="0" lIns="0" bIns="0" rIns="0">
            <a:spAutoFit/>
          </a:bodyPr>
          <a:lstStyle/>
          <a:p>
            <a:pPr algn="r">
              <a:lnSpc>
                <a:spcPts val="2879"/>
              </a:lnSpc>
            </a:pPr>
            <a:r>
              <a:rPr lang="en-US" sz="2400">
                <a:solidFill>
                  <a:srgbClr val="342D29"/>
                </a:solidFill>
                <a:latin typeface="Assistant Bold Bold"/>
              </a:rPr>
              <a:t>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2EFE5"/>
        </a:solidFill>
      </p:bgPr>
    </p:bg>
    <p:spTree>
      <p:nvGrpSpPr>
        <p:cNvPr id="1" name=""/>
        <p:cNvGrpSpPr/>
        <p:nvPr/>
      </p:nvGrpSpPr>
      <p:grpSpPr>
        <a:xfrm>
          <a:off x="0" y="0"/>
          <a:ext cx="0" cy="0"/>
          <a:chOff x="0" y="0"/>
          <a:chExt cx="0" cy="0"/>
        </a:xfrm>
      </p:grpSpPr>
      <p:grpSp>
        <p:nvGrpSpPr>
          <p:cNvPr name="Group 2" id="2"/>
          <p:cNvGrpSpPr/>
          <p:nvPr/>
        </p:nvGrpSpPr>
        <p:grpSpPr>
          <a:xfrm rot="0">
            <a:off x="10783688" y="0"/>
            <a:ext cx="5377333" cy="8229600"/>
            <a:chOff x="0" y="0"/>
            <a:chExt cx="7169777" cy="10972800"/>
          </a:xfrm>
        </p:grpSpPr>
        <p:pic>
          <p:nvPicPr>
            <p:cNvPr name="Picture 3" id="3"/>
            <p:cNvPicPr>
              <a:picLocks noChangeAspect="true"/>
            </p:cNvPicPr>
            <p:nvPr/>
          </p:nvPicPr>
          <p:blipFill>
            <a:blip r:embed="rId2"/>
            <a:srcRect l="28253" t="0" r="28253" b="0"/>
            <a:stretch>
              <a:fillRect/>
            </a:stretch>
          </p:blipFill>
          <p:spPr>
            <a:xfrm>
              <a:off x="0" y="0"/>
              <a:ext cx="7169777" cy="10972800"/>
            </a:xfrm>
            <a:prstGeom prst="rect">
              <a:avLst/>
            </a:prstGeom>
          </p:spPr>
        </p:pic>
      </p:grpSp>
      <p:sp>
        <p:nvSpPr>
          <p:cNvPr name="AutoShape 4" id="4"/>
          <p:cNvSpPr/>
          <p:nvPr/>
        </p:nvSpPr>
        <p:spPr>
          <a:xfrm rot="0">
            <a:off x="-1124219" y="3502589"/>
            <a:ext cx="12371183" cy="6784411"/>
          </a:xfrm>
          <a:prstGeom prst="rect">
            <a:avLst/>
          </a:prstGeom>
          <a:solidFill>
            <a:srgbClr val="D4C0AB"/>
          </a:solidFill>
        </p:spPr>
      </p:sp>
      <p:sp>
        <p:nvSpPr>
          <p:cNvPr name="AutoShape 5" id="5"/>
          <p:cNvSpPr/>
          <p:nvPr/>
        </p:nvSpPr>
        <p:spPr>
          <a:xfrm rot="0">
            <a:off x="17045354" y="5600700"/>
            <a:ext cx="32971" cy="1905000"/>
          </a:xfrm>
          <a:prstGeom prst="rect">
            <a:avLst/>
          </a:prstGeom>
          <a:solidFill>
            <a:srgbClr val="342D29"/>
          </a:solidFill>
        </p:spPr>
      </p:sp>
      <p:sp>
        <p:nvSpPr>
          <p:cNvPr name="TextBox 6" id="6"/>
          <p:cNvSpPr txBox="true"/>
          <p:nvPr/>
        </p:nvSpPr>
        <p:spPr>
          <a:xfrm rot="0">
            <a:off x="1028700" y="4057650"/>
            <a:ext cx="7594761" cy="2647950"/>
          </a:xfrm>
          <a:prstGeom prst="rect">
            <a:avLst/>
          </a:prstGeom>
        </p:spPr>
        <p:txBody>
          <a:bodyPr anchor="t" rtlCol="false" tIns="0" lIns="0" bIns="0" rIns="0">
            <a:spAutoFit/>
          </a:bodyPr>
          <a:lstStyle/>
          <a:p>
            <a:pPr>
              <a:lnSpc>
                <a:spcPts val="4199"/>
              </a:lnSpc>
            </a:pPr>
            <a:r>
              <a:rPr lang="en-US" sz="2999">
                <a:solidFill>
                  <a:srgbClr val="342D29"/>
                </a:solidFill>
                <a:latin typeface="Assistant Regular"/>
              </a:rPr>
              <a:t>-En el año 1923 se creo un pacto de cuotas entre los países productores latinoamericanos para que se pueda regular la competencia internacional y así regular los precios.</a:t>
            </a:r>
          </a:p>
        </p:txBody>
      </p:sp>
      <p:sp>
        <p:nvSpPr>
          <p:cNvPr name="TextBox 7" id="7"/>
          <p:cNvSpPr txBox="true"/>
          <p:nvPr/>
        </p:nvSpPr>
        <p:spPr>
          <a:xfrm rot="0">
            <a:off x="1028700" y="7014034"/>
            <a:ext cx="7594761" cy="1581150"/>
          </a:xfrm>
          <a:prstGeom prst="rect">
            <a:avLst/>
          </a:prstGeom>
        </p:spPr>
        <p:txBody>
          <a:bodyPr anchor="t" rtlCol="false" tIns="0" lIns="0" bIns="0" rIns="0">
            <a:spAutoFit/>
          </a:bodyPr>
          <a:lstStyle/>
          <a:p>
            <a:pPr>
              <a:lnSpc>
                <a:spcPts val="4199"/>
              </a:lnSpc>
            </a:pPr>
            <a:r>
              <a:rPr lang="en-US" sz="2999">
                <a:solidFill>
                  <a:srgbClr val="342D29"/>
                </a:solidFill>
                <a:latin typeface="Assistant Regular"/>
              </a:rPr>
              <a:t>-Colombia se convierte en el segundo con mas exportaciones en el mundo después de Brasil</a:t>
            </a:r>
          </a:p>
        </p:txBody>
      </p:sp>
      <p:grpSp>
        <p:nvGrpSpPr>
          <p:cNvPr name="Group 8" id="8"/>
          <p:cNvGrpSpPr/>
          <p:nvPr/>
        </p:nvGrpSpPr>
        <p:grpSpPr>
          <a:xfrm rot="0">
            <a:off x="1028700" y="540656"/>
            <a:ext cx="9099829" cy="2057400"/>
            <a:chOff x="0" y="0"/>
            <a:chExt cx="12133106" cy="2743200"/>
          </a:xfrm>
        </p:grpSpPr>
        <p:sp>
          <p:nvSpPr>
            <p:cNvPr name="TextBox 9" id="9"/>
            <p:cNvSpPr txBox="true"/>
            <p:nvPr/>
          </p:nvSpPr>
          <p:spPr>
            <a:xfrm rot="0">
              <a:off x="0" y="95250"/>
              <a:ext cx="12133106" cy="1692063"/>
            </a:xfrm>
            <a:prstGeom prst="rect">
              <a:avLst/>
            </a:prstGeom>
          </p:spPr>
          <p:txBody>
            <a:bodyPr anchor="t" rtlCol="false" tIns="0" lIns="0" bIns="0" rIns="0">
              <a:spAutoFit/>
            </a:bodyPr>
            <a:lstStyle/>
            <a:p>
              <a:pPr>
                <a:lnSpc>
                  <a:spcPts val="9680"/>
                </a:lnSpc>
              </a:pPr>
              <a:r>
                <a:rPr lang="en-US" sz="8800">
                  <a:solidFill>
                    <a:srgbClr val="342D29"/>
                  </a:solidFill>
                  <a:latin typeface="Cormorant Garamond Bold"/>
                </a:rPr>
                <a:t>Pacto de Cuotas</a:t>
              </a:r>
            </a:p>
          </p:txBody>
        </p:sp>
        <p:sp>
          <p:nvSpPr>
            <p:cNvPr name="TextBox 10" id="10"/>
            <p:cNvSpPr txBox="true"/>
            <p:nvPr/>
          </p:nvSpPr>
          <p:spPr>
            <a:xfrm rot="0">
              <a:off x="0" y="2026073"/>
              <a:ext cx="12133106" cy="717127"/>
            </a:xfrm>
            <a:prstGeom prst="rect">
              <a:avLst/>
            </a:prstGeom>
          </p:spPr>
          <p:txBody>
            <a:bodyPr anchor="t" rtlCol="false" tIns="0" lIns="0" bIns="0" rIns="0">
              <a:spAutoFit/>
            </a:bodyPr>
            <a:lstStyle/>
            <a:p>
              <a:pPr>
                <a:lnSpc>
                  <a:spcPts val="4420"/>
                </a:lnSpc>
              </a:pPr>
            </a:p>
          </p:txBody>
        </p:sp>
      </p:grpSp>
      <p:sp>
        <p:nvSpPr>
          <p:cNvPr name="TextBox 11" id="11"/>
          <p:cNvSpPr txBox="true"/>
          <p:nvPr/>
        </p:nvSpPr>
        <p:spPr>
          <a:xfrm rot="5400000">
            <a:off x="15020925" y="2905125"/>
            <a:ext cx="4114800" cy="361950"/>
          </a:xfrm>
          <a:prstGeom prst="rect">
            <a:avLst/>
          </a:prstGeom>
        </p:spPr>
        <p:txBody>
          <a:bodyPr anchor="t" rtlCol="false" tIns="0" lIns="0" bIns="0" rIns="0">
            <a:spAutoFit/>
          </a:bodyPr>
          <a:lstStyle/>
          <a:p>
            <a:pPr>
              <a:lnSpc>
                <a:spcPts val="2879"/>
              </a:lnSpc>
            </a:pPr>
            <a:r>
              <a:rPr lang="en-US" sz="2400">
                <a:solidFill>
                  <a:srgbClr val="342D29"/>
                </a:solidFill>
                <a:latin typeface="Cormorant Garamond Bold Bold"/>
              </a:rPr>
              <a:t>Utadeo 2020</a:t>
            </a:r>
          </a:p>
        </p:txBody>
      </p:sp>
      <p:sp>
        <p:nvSpPr>
          <p:cNvPr name="TextBox 12" id="12"/>
          <p:cNvSpPr txBox="true"/>
          <p:nvPr/>
        </p:nvSpPr>
        <p:spPr>
          <a:xfrm rot="0">
            <a:off x="16548411" y="8896350"/>
            <a:ext cx="697878" cy="361950"/>
          </a:xfrm>
          <a:prstGeom prst="rect">
            <a:avLst/>
          </a:prstGeom>
        </p:spPr>
        <p:txBody>
          <a:bodyPr anchor="t" rtlCol="false" tIns="0" lIns="0" bIns="0" rIns="0">
            <a:spAutoFit/>
          </a:bodyPr>
          <a:lstStyle/>
          <a:p>
            <a:pPr algn="r">
              <a:lnSpc>
                <a:spcPts val="2879"/>
              </a:lnSpc>
            </a:pPr>
            <a:r>
              <a:rPr lang="en-US" sz="2400">
                <a:solidFill>
                  <a:srgbClr val="342D29"/>
                </a:solidFill>
                <a:latin typeface="Assistant Bold Bold"/>
              </a:rPr>
              <a:t>01</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2EFE5"/>
        </a:solidFill>
      </p:bgPr>
    </p:bg>
    <p:spTree>
      <p:nvGrpSpPr>
        <p:cNvPr id="1" name=""/>
        <p:cNvGrpSpPr/>
        <p:nvPr/>
      </p:nvGrpSpPr>
      <p:grpSpPr>
        <a:xfrm>
          <a:off x="0" y="0"/>
          <a:ext cx="0" cy="0"/>
          <a:chOff x="0" y="0"/>
          <a:chExt cx="0" cy="0"/>
        </a:xfrm>
      </p:grpSpPr>
      <p:grpSp>
        <p:nvGrpSpPr>
          <p:cNvPr name="Group 2" id="2"/>
          <p:cNvGrpSpPr/>
          <p:nvPr/>
        </p:nvGrpSpPr>
        <p:grpSpPr>
          <a:xfrm rot="0">
            <a:off x="10783688" y="0"/>
            <a:ext cx="5377333" cy="8229600"/>
            <a:chOff x="0" y="0"/>
            <a:chExt cx="7169777" cy="10972800"/>
          </a:xfrm>
        </p:grpSpPr>
        <p:pic>
          <p:nvPicPr>
            <p:cNvPr name="Picture 3" id="3"/>
            <p:cNvPicPr>
              <a:picLocks noChangeAspect="true"/>
            </p:cNvPicPr>
            <p:nvPr/>
          </p:nvPicPr>
          <p:blipFill>
            <a:blip r:embed="rId2"/>
            <a:srcRect l="28252" t="0" r="28252" b="0"/>
            <a:stretch>
              <a:fillRect/>
            </a:stretch>
          </p:blipFill>
          <p:spPr>
            <a:xfrm>
              <a:off x="0" y="0"/>
              <a:ext cx="7169777" cy="10972800"/>
            </a:xfrm>
            <a:prstGeom prst="rect">
              <a:avLst/>
            </a:prstGeom>
          </p:spPr>
        </p:pic>
      </p:grpSp>
      <p:sp>
        <p:nvSpPr>
          <p:cNvPr name="AutoShape 4" id="4"/>
          <p:cNvSpPr/>
          <p:nvPr/>
        </p:nvSpPr>
        <p:spPr>
          <a:xfrm rot="0">
            <a:off x="-1124219" y="3502589"/>
            <a:ext cx="12371183" cy="6784411"/>
          </a:xfrm>
          <a:prstGeom prst="rect">
            <a:avLst/>
          </a:prstGeom>
          <a:solidFill>
            <a:srgbClr val="D4C0AB"/>
          </a:solidFill>
        </p:spPr>
      </p:sp>
      <p:sp>
        <p:nvSpPr>
          <p:cNvPr name="AutoShape 5" id="5"/>
          <p:cNvSpPr/>
          <p:nvPr/>
        </p:nvSpPr>
        <p:spPr>
          <a:xfrm rot="0">
            <a:off x="17045354" y="5600700"/>
            <a:ext cx="32971" cy="1905000"/>
          </a:xfrm>
          <a:prstGeom prst="rect">
            <a:avLst/>
          </a:prstGeom>
          <a:solidFill>
            <a:srgbClr val="342D29"/>
          </a:solidFill>
        </p:spPr>
      </p:sp>
      <p:sp>
        <p:nvSpPr>
          <p:cNvPr name="TextBox 6" id="6"/>
          <p:cNvSpPr txBox="true"/>
          <p:nvPr/>
        </p:nvSpPr>
        <p:spPr>
          <a:xfrm rot="0">
            <a:off x="1028700" y="5282689"/>
            <a:ext cx="7594761" cy="2657475"/>
          </a:xfrm>
          <a:prstGeom prst="rect">
            <a:avLst/>
          </a:prstGeom>
        </p:spPr>
        <p:txBody>
          <a:bodyPr anchor="t" rtlCol="false" tIns="0" lIns="0" bIns="0" rIns="0">
            <a:spAutoFit/>
          </a:bodyPr>
          <a:lstStyle/>
          <a:p>
            <a:pPr>
              <a:lnSpc>
                <a:spcPts val="4200"/>
              </a:lnSpc>
            </a:pPr>
            <a:r>
              <a:rPr lang="en-US" sz="3000">
                <a:solidFill>
                  <a:srgbClr val="342D29"/>
                </a:solidFill>
                <a:latin typeface="Assistant Regular"/>
              </a:rPr>
              <a:t>-El 9 de julio de 1989, en las oficinas de la Organización Internacional del Café se rompe el pacto del café por apoyo de políticas de liberación del mercado por la administración de Ronald Regan (EEUU)</a:t>
            </a:r>
          </a:p>
        </p:txBody>
      </p:sp>
      <p:grpSp>
        <p:nvGrpSpPr>
          <p:cNvPr name="Group 7" id="7"/>
          <p:cNvGrpSpPr/>
          <p:nvPr/>
        </p:nvGrpSpPr>
        <p:grpSpPr>
          <a:xfrm rot="0">
            <a:off x="1028700" y="840315"/>
            <a:ext cx="8270023" cy="2986466"/>
            <a:chOff x="0" y="0"/>
            <a:chExt cx="11026697" cy="3981954"/>
          </a:xfrm>
        </p:grpSpPr>
        <p:sp>
          <p:nvSpPr>
            <p:cNvPr name="TextBox 8" id="8"/>
            <p:cNvSpPr txBox="true"/>
            <p:nvPr/>
          </p:nvSpPr>
          <p:spPr>
            <a:xfrm rot="0">
              <a:off x="0" y="76200"/>
              <a:ext cx="11026697" cy="3037034"/>
            </a:xfrm>
            <a:prstGeom prst="rect">
              <a:avLst/>
            </a:prstGeom>
          </p:spPr>
          <p:txBody>
            <a:bodyPr anchor="t" rtlCol="false" tIns="0" lIns="0" bIns="0" rIns="0">
              <a:spAutoFit/>
            </a:bodyPr>
            <a:lstStyle/>
            <a:p>
              <a:pPr>
                <a:lnSpc>
                  <a:spcPts val="8797"/>
                </a:lnSpc>
              </a:pPr>
              <a:r>
                <a:rPr lang="en-US" sz="7997">
                  <a:solidFill>
                    <a:srgbClr val="342D29"/>
                  </a:solidFill>
                  <a:latin typeface="Cormorant Garamond Bold"/>
                </a:rPr>
                <a:t>Rompimiento del pacto 1989</a:t>
              </a:r>
            </a:p>
          </p:txBody>
        </p:sp>
        <p:sp>
          <p:nvSpPr>
            <p:cNvPr name="TextBox 9" id="9"/>
            <p:cNvSpPr txBox="true"/>
            <p:nvPr/>
          </p:nvSpPr>
          <p:spPr>
            <a:xfrm rot="0">
              <a:off x="0" y="3326747"/>
              <a:ext cx="11026697" cy="655207"/>
            </a:xfrm>
            <a:prstGeom prst="rect">
              <a:avLst/>
            </a:prstGeom>
          </p:spPr>
          <p:txBody>
            <a:bodyPr anchor="t" rtlCol="false" tIns="0" lIns="0" bIns="0" rIns="0">
              <a:spAutoFit/>
            </a:bodyPr>
            <a:lstStyle/>
            <a:p>
              <a:pPr>
                <a:lnSpc>
                  <a:spcPts val="4016"/>
                </a:lnSpc>
              </a:pPr>
            </a:p>
          </p:txBody>
        </p:sp>
      </p:grpSp>
      <p:sp>
        <p:nvSpPr>
          <p:cNvPr name="TextBox 10" id="10"/>
          <p:cNvSpPr txBox="true"/>
          <p:nvPr/>
        </p:nvSpPr>
        <p:spPr>
          <a:xfrm rot="5400000">
            <a:off x="15020925" y="2905125"/>
            <a:ext cx="4114800" cy="361950"/>
          </a:xfrm>
          <a:prstGeom prst="rect">
            <a:avLst/>
          </a:prstGeom>
        </p:spPr>
        <p:txBody>
          <a:bodyPr anchor="t" rtlCol="false" tIns="0" lIns="0" bIns="0" rIns="0">
            <a:spAutoFit/>
          </a:bodyPr>
          <a:lstStyle/>
          <a:p>
            <a:pPr>
              <a:lnSpc>
                <a:spcPts val="2879"/>
              </a:lnSpc>
            </a:pPr>
            <a:r>
              <a:rPr lang="en-US" sz="2400">
                <a:solidFill>
                  <a:srgbClr val="342D29"/>
                </a:solidFill>
                <a:latin typeface="Cormorant Garamond Bold Bold"/>
              </a:rPr>
              <a:t>Utadeo 2020</a:t>
            </a:r>
          </a:p>
        </p:txBody>
      </p:sp>
      <p:sp>
        <p:nvSpPr>
          <p:cNvPr name="TextBox 11" id="11"/>
          <p:cNvSpPr txBox="true"/>
          <p:nvPr/>
        </p:nvSpPr>
        <p:spPr>
          <a:xfrm rot="0">
            <a:off x="16548411" y="8896350"/>
            <a:ext cx="697878" cy="361950"/>
          </a:xfrm>
          <a:prstGeom prst="rect">
            <a:avLst/>
          </a:prstGeom>
        </p:spPr>
        <p:txBody>
          <a:bodyPr anchor="t" rtlCol="false" tIns="0" lIns="0" bIns="0" rIns="0">
            <a:spAutoFit/>
          </a:bodyPr>
          <a:lstStyle/>
          <a:p>
            <a:pPr algn="r">
              <a:lnSpc>
                <a:spcPts val="2879"/>
              </a:lnSpc>
            </a:pPr>
            <a:r>
              <a:rPr lang="en-US" sz="2400">
                <a:solidFill>
                  <a:srgbClr val="342D29"/>
                </a:solidFill>
                <a:latin typeface="Assistant Bold Bold"/>
              </a:rPr>
              <a:t>01</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EFE5"/>
        </a:solidFill>
      </p:bgPr>
    </p:bg>
    <p:spTree>
      <p:nvGrpSpPr>
        <p:cNvPr id="1" name=""/>
        <p:cNvGrpSpPr/>
        <p:nvPr/>
      </p:nvGrpSpPr>
      <p:grpSpPr>
        <a:xfrm>
          <a:off x="0" y="0"/>
          <a:ext cx="0" cy="0"/>
          <a:chOff x="0" y="0"/>
          <a:chExt cx="0" cy="0"/>
        </a:xfrm>
      </p:grpSpPr>
      <p:grpSp>
        <p:nvGrpSpPr>
          <p:cNvPr name="Group 2" id="2"/>
          <p:cNvGrpSpPr/>
          <p:nvPr/>
        </p:nvGrpSpPr>
        <p:grpSpPr>
          <a:xfrm rot="0">
            <a:off x="10783688" y="0"/>
            <a:ext cx="5377333" cy="8229600"/>
            <a:chOff x="0" y="0"/>
            <a:chExt cx="7169777" cy="10972800"/>
          </a:xfrm>
        </p:grpSpPr>
        <p:pic>
          <p:nvPicPr>
            <p:cNvPr name="Picture 3" id="3"/>
            <p:cNvPicPr>
              <a:picLocks noChangeAspect="true"/>
            </p:cNvPicPr>
            <p:nvPr/>
          </p:nvPicPr>
          <p:blipFill>
            <a:blip r:embed="rId2"/>
            <a:srcRect l="22774" t="0" r="22774" b="0"/>
            <a:stretch>
              <a:fillRect/>
            </a:stretch>
          </p:blipFill>
          <p:spPr>
            <a:xfrm>
              <a:off x="0" y="0"/>
              <a:ext cx="7169777" cy="10972800"/>
            </a:xfrm>
            <a:prstGeom prst="rect">
              <a:avLst/>
            </a:prstGeom>
          </p:spPr>
        </p:pic>
      </p:grpSp>
      <p:sp>
        <p:nvSpPr>
          <p:cNvPr name="AutoShape 4" id="4"/>
          <p:cNvSpPr/>
          <p:nvPr/>
        </p:nvSpPr>
        <p:spPr>
          <a:xfrm rot="0">
            <a:off x="-1124219" y="3502589"/>
            <a:ext cx="12371183" cy="6784411"/>
          </a:xfrm>
          <a:prstGeom prst="rect">
            <a:avLst/>
          </a:prstGeom>
          <a:solidFill>
            <a:srgbClr val="D4C0AB"/>
          </a:solidFill>
        </p:spPr>
      </p:sp>
      <p:sp>
        <p:nvSpPr>
          <p:cNvPr name="AutoShape 5" id="5"/>
          <p:cNvSpPr/>
          <p:nvPr/>
        </p:nvSpPr>
        <p:spPr>
          <a:xfrm rot="0">
            <a:off x="17045354" y="5600700"/>
            <a:ext cx="32971" cy="1905000"/>
          </a:xfrm>
          <a:prstGeom prst="rect">
            <a:avLst/>
          </a:prstGeom>
          <a:solidFill>
            <a:srgbClr val="342D29"/>
          </a:solidFill>
        </p:spPr>
      </p:sp>
      <p:grpSp>
        <p:nvGrpSpPr>
          <p:cNvPr name="Group 6" id="6"/>
          <p:cNvGrpSpPr/>
          <p:nvPr/>
        </p:nvGrpSpPr>
        <p:grpSpPr>
          <a:xfrm rot="0">
            <a:off x="1028700" y="840315"/>
            <a:ext cx="8270023" cy="2986466"/>
            <a:chOff x="0" y="0"/>
            <a:chExt cx="11026697" cy="3981954"/>
          </a:xfrm>
        </p:grpSpPr>
        <p:sp>
          <p:nvSpPr>
            <p:cNvPr name="TextBox 7" id="7"/>
            <p:cNvSpPr txBox="true"/>
            <p:nvPr/>
          </p:nvSpPr>
          <p:spPr>
            <a:xfrm rot="0">
              <a:off x="0" y="76200"/>
              <a:ext cx="11026697" cy="3037034"/>
            </a:xfrm>
            <a:prstGeom prst="rect">
              <a:avLst/>
            </a:prstGeom>
          </p:spPr>
          <p:txBody>
            <a:bodyPr anchor="t" rtlCol="false" tIns="0" lIns="0" bIns="0" rIns="0">
              <a:spAutoFit/>
            </a:bodyPr>
            <a:lstStyle/>
            <a:p>
              <a:pPr>
                <a:lnSpc>
                  <a:spcPts val="8797"/>
                </a:lnSpc>
              </a:pPr>
              <a:r>
                <a:rPr lang="en-US" sz="7997">
                  <a:solidFill>
                    <a:srgbClr val="342D29"/>
                  </a:solidFill>
                  <a:latin typeface="Cormorant Garamond Bold"/>
                </a:rPr>
                <a:t>El comienzo de una Crisis eterna</a:t>
              </a:r>
            </a:p>
          </p:txBody>
        </p:sp>
        <p:sp>
          <p:nvSpPr>
            <p:cNvPr name="TextBox 8" id="8"/>
            <p:cNvSpPr txBox="true"/>
            <p:nvPr/>
          </p:nvSpPr>
          <p:spPr>
            <a:xfrm rot="0">
              <a:off x="0" y="3326747"/>
              <a:ext cx="11026697" cy="655207"/>
            </a:xfrm>
            <a:prstGeom prst="rect">
              <a:avLst/>
            </a:prstGeom>
          </p:spPr>
          <p:txBody>
            <a:bodyPr anchor="t" rtlCol="false" tIns="0" lIns="0" bIns="0" rIns="0">
              <a:spAutoFit/>
            </a:bodyPr>
            <a:lstStyle/>
            <a:p>
              <a:pPr>
                <a:lnSpc>
                  <a:spcPts val="4016"/>
                </a:lnSpc>
              </a:pPr>
            </a:p>
          </p:txBody>
        </p:sp>
      </p:grpSp>
      <p:sp>
        <p:nvSpPr>
          <p:cNvPr name="TextBox 9" id="9"/>
          <p:cNvSpPr txBox="true"/>
          <p:nvPr/>
        </p:nvSpPr>
        <p:spPr>
          <a:xfrm rot="0">
            <a:off x="895869" y="4314825"/>
            <a:ext cx="7594761" cy="1590675"/>
          </a:xfrm>
          <a:prstGeom prst="rect">
            <a:avLst/>
          </a:prstGeom>
        </p:spPr>
        <p:txBody>
          <a:bodyPr anchor="t" rtlCol="false" tIns="0" lIns="0" bIns="0" rIns="0">
            <a:spAutoFit/>
          </a:bodyPr>
          <a:lstStyle/>
          <a:p>
            <a:pPr>
              <a:lnSpc>
                <a:spcPts val="4200"/>
              </a:lnSpc>
            </a:pPr>
            <a:r>
              <a:rPr lang="en-US" sz="3000">
                <a:solidFill>
                  <a:srgbClr val="342D29"/>
                </a:solidFill>
                <a:latin typeface="Assistant Regular"/>
              </a:rPr>
              <a:t>-Con el rompimiento del pacto de cuotas la competencia de los paises productores se aumenta.</a:t>
            </a:r>
          </a:p>
        </p:txBody>
      </p:sp>
      <p:sp>
        <p:nvSpPr>
          <p:cNvPr name="TextBox 10" id="10"/>
          <p:cNvSpPr txBox="true"/>
          <p:nvPr/>
        </p:nvSpPr>
        <p:spPr>
          <a:xfrm rot="0">
            <a:off x="895869" y="6155712"/>
            <a:ext cx="7594761" cy="1057275"/>
          </a:xfrm>
          <a:prstGeom prst="rect">
            <a:avLst/>
          </a:prstGeom>
        </p:spPr>
        <p:txBody>
          <a:bodyPr anchor="t" rtlCol="false" tIns="0" lIns="0" bIns="0" rIns="0">
            <a:spAutoFit/>
          </a:bodyPr>
          <a:lstStyle/>
          <a:p>
            <a:pPr>
              <a:lnSpc>
                <a:spcPts val="4200"/>
              </a:lnSpc>
            </a:pPr>
            <a:r>
              <a:rPr lang="en-US" sz="3000">
                <a:solidFill>
                  <a:srgbClr val="342D29"/>
                </a:solidFill>
                <a:latin typeface="Assistant Regular"/>
              </a:rPr>
              <a:t>-Los precios internacionales empiezan a ser inestables y no benefician a los cafeteros.</a:t>
            </a:r>
          </a:p>
        </p:txBody>
      </p:sp>
      <p:sp>
        <p:nvSpPr>
          <p:cNvPr name="TextBox 11" id="11"/>
          <p:cNvSpPr txBox="true"/>
          <p:nvPr/>
        </p:nvSpPr>
        <p:spPr>
          <a:xfrm rot="0">
            <a:off x="895869" y="7439025"/>
            <a:ext cx="7594761" cy="2124075"/>
          </a:xfrm>
          <a:prstGeom prst="rect">
            <a:avLst/>
          </a:prstGeom>
        </p:spPr>
        <p:txBody>
          <a:bodyPr anchor="t" rtlCol="false" tIns="0" lIns="0" bIns="0" rIns="0">
            <a:spAutoFit/>
          </a:bodyPr>
          <a:lstStyle/>
          <a:p>
            <a:pPr>
              <a:lnSpc>
                <a:spcPts val="4200"/>
              </a:lnSpc>
            </a:pPr>
            <a:r>
              <a:rPr lang="en-US" sz="3000">
                <a:solidFill>
                  <a:srgbClr val="342D29"/>
                </a:solidFill>
                <a:latin typeface="Assistant Regular"/>
              </a:rPr>
              <a:t>-El pago por el costal de café no cubre con los costos de producción, es por esto que los caficultores se tiene que endeudar para no perderlo todo.</a:t>
            </a:r>
          </a:p>
        </p:txBody>
      </p:sp>
      <p:sp>
        <p:nvSpPr>
          <p:cNvPr name="TextBox 12" id="12"/>
          <p:cNvSpPr txBox="true"/>
          <p:nvPr/>
        </p:nvSpPr>
        <p:spPr>
          <a:xfrm rot="5400000">
            <a:off x="15020925" y="2905125"/>
            <a:ext cx="4114800" cy="361950"/>
          </a:xfrm>
          <a:prstGeom prst="rect">
            <a:avLst/>
          </a:prstGeom>
        </p:spPr>
        <p:txBody>
          <a:bodyPr anchor="t" rtlCol="false" tIns="0" lIns="0" bIns="0" rIns="0">
            <a:spAutoFit/>
          </a:bodyPr>
          <a:lstStyle/>
          <a:p>
            <a:pPr>
              <a:lnSpc>
                <a:spcPts val="2879"/>
              </a:lnSpc>
            </a:pPr>
            <a:r>
              <a:rPr lang="en-US" sz="2400">
                <a:solidFill>
                  <a:srgbClr val="342D29"/>
                </a:solidFill>
                <a:latin typeface="Cormorant Garamond Bold Bold"/>
              </a:rPr>
              <a:t>Utadeo 2020</a:t>
            </a:r>
          </a:p>
        </p:txBody>
      </p:sp>
      <p:sp>
        <p:nvSpPr>
          <p:cNvPr name="TextBox 13" id="13"/>
          <p:cNvSpPr txBox="true"/>
          <p:nvPr/>
        </p:nvSpPr>
        <p:spPr>
          <a:xfrm rot="0">
            <a:off x="16548411" y="8896350"/>
            <a:ext cx="697878" cy="361950"/>
          </a:xfrm>
          <a:prstGeom prst="rect">
            <a:avLst/>
          </a:prstGeom>
        </p:spPr>
        <p:txBody>
          <a:bodyPr anchor="t" rtlCol="false" tIns="0" lIns="0" bIns="0" rIns="0">
            <a:spAutoFit/>
          </a:bodyPr>
          <a:lstStyle/>
          <a:p>
            <a:pPr algn="r">
              <a:lnSpc>
                <a:spcPts val="2879"/>
              </a:lnSpc>
            </a:pPr>
            <a:r>
              <a:rPr lang="en-US" sz="2400">
                <a:solidFill>
                  <a:srgbClr val="342D29"/>
                </a:solidFill>
                <a:latin typeface="Assistant Bold Bold"/>
              </a:rPr>
              <a:t>01</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DADytHxuPTg</dc:identifier>
  <dcterms:modified xsi:type="dcterms:W3CDTF">2011-08-01T06:04:30Z</dcterms:modified>
  <cp:revision>1</cp:revision>
  <dc:title>Café Colombiano</dc:title>
</cp:coreProperties>
</file>

<file path=docProps/thumbnail.jpeg>
</file>